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64" r:id="rId8"/>
    <p:sldId id="265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22-Aug-19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bannersnack.com/mobile-ads/" TargetMode="External"/><Relationship Id="rId4" Type="http://schemas.openxmlformats.org/officeDocument/2006/relationships/hyperlink" Target="https://charlesngo.com/beginners-guide-native-advertising-for-affiliate-marketin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9/08/06/facebook-clickjacking-ad-fraud-sui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taildive.com/news/mobile-ad-fraud-rates-double-with-shopping-apps-hardest-hit/523240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research.com/press/press-releases/advertising-fraud-losses-to-reach-42-bill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xchangewire.com/blog/2019/08/02/mobile-ad-fraud-cost-usd2-3bn-1-89bn-in-h1-2019-sizmek-finalises-peer39-sale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mobile-ad-fraud-surges-with-in-app-fraud-increasing-by-800-in-2018-2018-12?r=US&amp;IR=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Fake AD Click Detection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9216954" cy="1949991"/>
          </a:xfrm>
        </p:spPr>
        <p:txBody>
          <a:bodyPr>
            <a:normAutofit/>
          </a:bodyPr>
          <a:lstStyle/>
          <a:p>
            <a:r>
              <a:rPr lang="en-US" dirty="0"/>
              <a:t>Gautam Shanbhag</a:t>
            </a:r>
          </a:p>
          <a:p>
            <a:r>
              <a:rPr lang="en-US" dirty="0"/>
              <a:t>(18210455)</a:t>
            </a:r>
          </a:p>
          <a:p>
            <a:r>
              <a:rPr lang="en-US" dirty="0"/>
              <a:t>Supervisor : Mark </a:t>
            </a:r>
            <a:r>
              <a:rPr lang="en-US" dirty="0" err="1"/>
              <a:t>roantree</a:t>
            </a:r>
            <a:endParaRPr lang="en-US" dirty="0"/>
          </a:p>
          <a:p>
            <a:r>
              <a:rPr lang="en-US" dirty="0"/>
              <a:t>Dublin City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01102" y="306951"/>
            <a:ext cx="26908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Description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566058"/>
            <a:ext cx="8541981" cy="301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475" y="3893229"/>
            <a:ext cx="51911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01062"/>
            <a:ext cx="26908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Description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7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4" b="1791"/>
          <a:stretch/>
        </p:blipFill>
        <p:spPr bwMode="auto">
          <a:xfrm>
            <a:off x="3256730" y="301062"/>
            <a:ext cx="7498355" cy="388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01" y="4488770"/>
            <a:ext cx="85820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About Data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1115" y="739725"/>
            <a:ext cx="4461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 : </a:t>
            </a:r>
            <a:r>
              <a:rPr lang="en-US" dirty="0"/>
              <a:t>69,38,523 </a:t>
            </a:r>
            <a:r>
              <a:rPr lang="en-US" dirty="0" err="1"/>
              <a:t>ie</a:t>
            </a:r>
            <a:r>
              <a:rPr lang="en-US" dirty="0"/>
              <a:t> 7 million </a:t>
            </a:r>
            <a:r>
              <a:rPr lang="en-US" sz="5400" dirty="0" smtClean="0"/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789" y="1571502"/>
            <a:ext cx="9644211" cy="528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4049" y="3119483"/>
            <a:ext cx="3023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‘Fraud’ –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4,44,439 </a:t>
            </a:r>
          </a:p>
          <a:p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</a:p>
          <a:p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‘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OK’ –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64,94,084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8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Understanding Data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41" y="2759696"/>
            <a:ext cx="5962834" cy="320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831278"/>
            <a:ext cx="5913815" cy="3856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0970" y="6096782"/>
            <a:ext cx="517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</a:rPr>
              <a:t>Figure 3 : Hourly Fraud Ratio to Total Click count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5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Extraction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7574" y="2543519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Hot Encoding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2241071" y="1945027"/>
            <a:ext cx="1997099" cy="1944802"/>
          </a:xfrm>
          <a:prstGeom prst="mathMultiply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94831" y="2266519"/>
            <a:ext cx="483602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Curse of Dimensionality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194831" y="2598057"/>
            <a:ext cx="713969" cy="537029"/>
          </a:xfrm>
          <a:prstGeom prst="rightArrow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620" y="6141595"/>
            <a:ext cx="12000380" cy="21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ts val="900"/>
              </a:lnSpc>
              <a:spcBef>
                <a:spcPts val="0"/>
              </a:spcBef>
              <a:spcAft>
                <a:spcPts val="250"/>
              </a:spcAft>
              <a:buSzPts val="800"/>
              <a:tabLst>
                <a:tab pos="228600" algn="l"/>
              </a:tabLst>
            </a:pPr>
            <a:r>
              <a:rPr lang="en-US" sz="1200" dirty="0">
                <a:latin typeface="Times New Roman" panose="02020603050405020304" pitchFamily="18" charset="0"/>
                <a:ea typeface="MS Mincho"/>
              </a:rPr>
              <a:t>Encoding Categorical Features [Online]. Available : https://towardsdatascience.com/encoding-categorical-features-21a2651a065c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620" y="6583086"/>
            <a:ext cx="9144000" cy="21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ts val="900"/>
              </a:lnSpc>
              <a:spcBef>
                <a:spcPts val="0"/>
              </a:spcBef>
              <a:spcAft>
                <a:spcPts val="250"/>
              </a:spcAft>
              <a:buSzPts val="800"/>
              <a:tabLst>
                <a:tab pos="228600" algn="l"/>
              </a:tabLst>
            </a:pPr>
            <a:r>
              <a:rPr lang="en-US" sz="1200" dirty="0">
                <a:latin typeface="Times New Roman" panose="02020603050405020304" pitchFamily="18" charset="0"/>
                <a:ea typeface="MS Mincho"/>
              </a:rPr>
              <a:t>The Curse of Dimensionality [Online]. Available : https://towardsdatascience.com/the-curse-of-dimensionality-50dc6e49aa1e</a:t>
            </a:r>
          </a:p>
        </p:txBody>
      </p:sp>
    </p:spTree>
    <p:extLst>
      <p:ext uri="{BB962C8B-B14F-4D97-AF65-F5344CB8AC3E}">
        <p14:creationId xmlns:p14="http://schemas.microsoft.com/office/powerpoint/2010/main" val="39803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Extraction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620" y="6141595"/>
            <a:ext cx="12000380" cy="21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ts val="900"/>
              </a:lnSpc>
              <a:spcBef>
                <a:spcPts val="0"/>
              </a:spcBef>
              <a:spcAft>
                <a:spcPts val="250"/>
              </a:spcAft>
              <a:buSzPts val="800"/>
              <a:tabLst>
                <a:tab pos="228600" algn="l"/>
              </a:tabLst>
            </a:pPr>
            <a:r>
              <a:rPr lang="en-US" sz="1200" dirty="0">
                <a:latin typeface="Times New Roman" panose="02020603050405020304" pitchFamily="18" charset="0"/>
                <a:ea typeface="MS Mincho"/>
              </a:rPr>
              <a:t>Encoding Categorical Features [Online]. Available : https://towardsdatascience.com/encoding-categorical-features-21a2651a065c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620" y="6583086"/>
            <a:ext cx="9144000" cy="21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ts val="900"/>
              </a:lnSpc>
              <a:spcBef>
                <a:spcPts val="0"/>
              </a:spcBef>
              <a:spcAft>
                <a:spcPts val="250"/>
              </a:spcAft>
              <a:buSzPts val="800"/>
              <a:tabLst>
                <a:tab pos="228600" algn="l"/>
              </a:tabLst>
            </a:pPr>
            <a:r>
              <a:rPr lang="en-US" sz="1200" dirty="0">
                <a:latin typeface="Times New Roman" panose="02020603050405020304" pitchFamily="18" charset="0"/>
                <a:ea typeface="MS Mincho"/>
              </a:rPr>
              <a:t>The Curse of Dimensionality [Online]. Available : https://towardsdatascience.com/the-curse-of-dimensionality-50dc6e49aa1e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44283"/>
              </p:ext>
            </p:extLst>
          </p:nvPr>
        </p:nvGraphicFramePr>
        <p:xfrm>
          <a:off x="4886052" y="568647"/>
          <a:ext cx="5535208" cy="520359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699712">
                  <a:extLst>
                    <a:ext uri="{9D8B030D-6E8A-4147-A177-3AD203B41FA5}">
                      <a16:colId xmlns:a16="http://schemas.microsoft.com/office/drawing/2014/main" val="3246069375"/>
                    </a:ext>
                  </a:extLst>
                </a:gridCol>
                <a:gridCol w="2674254">
                  <a:extLst>
                    <a:ext uri="{9D8B030D-6E8A-4147-A177-3AD203B41FA5}">
                      <a16:colId xmlns:a16="http://schemas.microsoft.com/office/drawing/2014/main" val="2418093704"/>
                    </a:ext>
                  </a:extLst>
                </a:gridCol>
                <a:gridCol w="2161242">
                  <a:extLst>
                    <a:ext uri="{9D8B030D-6E8A-4147-A177-3AD203B41FA5}">
                      <a16:colId xmlns:a16="http://schemas.microsoft.com/office/drawing/2014/main" val="1118250467"/>
                    </a:ext>
                  </a:extLst>
                </a:gridCol>
              </a:tblGrid>
              <a:tr h="3121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Sr. No.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Type Of Features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Features Extracted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1891584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Features :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click_month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516298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click_day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8627148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click_hour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253691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click_min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1628444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click_sec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4018270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Count Features :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clicks_by_ip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786897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clicks_by_cntr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699013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clicks_by_referer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07025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clicks_by_category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3725469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clicks_by_agent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18512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Count feature By time :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clicks_per_minute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1172771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clicks_per_hour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7913859"/>
                  </a:ext>
                </a:extLst>
              </a:tr>
              <a:tr h="3121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Count feature By Grouping :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ip_ref_cat_per_min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14535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ip_ref_cat_per_hr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455278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ip_cat_per_min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9148980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ip_cat_per_hr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6536054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ip_min_count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8156944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agent_ip_count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1111214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agent_cntr_count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1536258"/>
                  </a:ext>
                </a:extLst>
              </a:tr>
              <a:tr h="3121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Avg feature By Grouping 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ip_min_avg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014088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ip_ref_cat_min_avg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0752297"/>
                  </a:ext>
                </a:extLst>
              </a:tr>
              <a:tr h="1714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ip_cat_min_avg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883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 Processing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146" y="1539803"/>
            <a:ext cx="4836025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Recursive Feature Eliminatio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on Decision Tree Classifier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9116" y="1539803"/>
            <a:ext cx="48360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UnderSampling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after train test split due to volume of data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0" y="3848127"/>
            <a:ext cx="6954220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 Processing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146" y="1539803"/>
            <a:ext cx="483602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Scaling : Min-Max Scaler between 0-1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6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3543" y="1930400"/>
            <a:ext cx="76490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CatBoost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gradient boosting on decision trees library with categorical features </a:t>
            </a:r>
            <a:r>
              <a:rPr lang="en-US" i="1" dirty="0" smtClean="0"/>
              <a:t>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ADA Boost with Decision Tree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Random Forest Classifier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7535"/>
              </p:ext>
            </p:extLst>
          </p:nvPr>
        </p:nvGraphicFramePr>
        <p:xfrm>
          <a:off x="2177143" y="1654628"/>
          <a:ext cx="8665028" cy="408929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86200">
                  <a:extLst>
                    <a:ext uri="{9D8B030D-6E8A-4147-A177-3AD203B41FA5}">
                      <a16:colId xmlns:a16="http://schemas.microsoft.com/office/drawing/2014/main" val="1184418555"/>
                    </a:ext>
                  </a:extLst>
                </a:gridCol>
                <a:gridCol w="1385986">
                  <a:extLst>
                    <a:ext uri="{9D8B030D-6E8A-4147-A177-3AD203B41FA5}">
                      <a16:colId xmlns:a16="http://schemas.microsoft.com/office/drawing/2014/main" val="2347026405"/>
                    </a:ext>
                  </a:extLst>
                </a:gridCol>
                <a:gridCol w="1850308">
                  <a:extLst>
                    <a:ext uri="{9D8B030D-6E8A-4147-A177-3AD203B41FA5}">
                      <a16:colId xmlns:a16="http://schemas.microsoft.com/office/drawing/2014/main" val="1908773775"/>
                    </a:ext>
                  </a:extLst>
                </a:gridCol>
                <a:gridCol w="1792704">
                  <a:extLst>
                    <a:ext uri="{9D8B030D-6E8A-4147-A177-3AD203B41FA5}">
                      <a16:colId xmlns:a16="http://schemas.microsoft.com/office/drawing/2014/main" val="193535645"/>
                    </a:ext>
                  </a:extLst>
                </a:gridCol>
                <a:gridCol w="1249830">
                  <a:extLst>
                    <a:ext uri="{9D8B030D-6E8A-4147-A177-3AD203B41FA5}">
                      <a16:colId xmlns:a16="http://schemas.microsoft.com/office/drawing/2014/main" val="3379995557"/>
                    </a:ext>
                  </a:extLst>
                </a:gridCol>
              </a:tblGrid>
              <a:tr h="10157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Algorithm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Recall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Precision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Accuracy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AUC-ROC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071865"/>
                  </a:ext>
                </a:extLst>
              </a:tr>
              <a:tr h="6771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Random Forest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94.44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94.14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5528512"/>
                  </a:ext>
                </a:extLst>
              </a:tr>
              <a:tr h="64898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CatBoost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88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95.04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91.84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784462"/>
                  </a:ext>
                </a:extLst>
              </a:tr>
              <a:tr h="101579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ADA Boost + Decision Tree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89.22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90.64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4778688"/>
                  </a:ext>
                </a:extLst>
              </a:tr>
              <a:tr h="67719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Logistic Regression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66.67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65.95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2585038"/>
                  </a:ext>
                </a:extLst>
              </a:tr>
            </a:tbl>
          </a:graphicData>
        </a:graphic>
      </p:graphicFrame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85" y="100465"/>
            <a:ext cx="31083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183"/>
            <a:ext cx="4786621" cy="3882571"/>
          </a:xfrm>
          <a:prstGeom prst="rect">
            <a:avLst/>
          </a:prstGeom>
        </p:spPr>
      </p:pic>
      <p:pic>
        <p:nvPicPr>
          <p:cNvPr id="10242" name="Picture 2" descr="native ad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56" y="1921183"/>
            <a:ext cx="6952343" cy="39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0450" y="584925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https://charlesngo.com/beginners-guide-native-advertising-for-affiliate-marketing/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33823" y="5895423"/>
            <a:ext cx="46527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https://blog.bannersnack.com/mobile-ads/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74603" y="344604"/>
            <a:ext cx="33410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 World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6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060" y="184947"/>
            <a:ext cx="4836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3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5" y="1180571"/>
            <a:ext cx="3941360" cy="36314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215" y="5592133"/>
            <a:ext cx="3941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https://techcrunch.com/2019/08/06/facebook-clickjacking-ad-fraud-suit/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75" y="483326"/>
            <a:ext cx="5308531" cy="36314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7975" y="4350380"/>
            <a:ext cx="5114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https://www.retaildive.com/news/mobile-ad-fraud-rates-double-with-shopping-apps-hardest-hit/523240/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4603" y="344604"/>
            <a:ext cx="33410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7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" y="419352"/>
            <a:ext cx="5274641" cy="36314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109" y="40508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https://www.juniperresearch.com/press/press-releases/advertising-fraud-losses-to-reach-42-billion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09" y="419352"/>
            <a:ext cx="4187464" cy="36176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7109" y="4050826"/>
            <a:ext cx="57999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https://www.exchangewire.com/blog/2019/08/02/mobile-ad-fraud-cost-usd2-3bn-1-89bn-in-h1-2019-sizmek-finalises-peer39-sale/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8095"/>
            <a:ext cx="4017647" cy="3627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38947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https://www.businessinsider.com/mobile-ad-fraud-surges-with-in-app-fraud-increasing-by-800-in-2018-2018-12?r=US&amp;IR=T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B54A41-AE27-4E55-A381-ADB9B09CDDA4}"/>
              </a:ext>
            </a:extLst>
          </p:cNvPr>
          <p:cNvSpPr txBox="1">
            <a:spLocks/>
          </p:cNvSpPr>
          <p:nvPr/>
        </p:nvSpPr>
        <p:spPr>
          <a:xfrm>
            <a:off x="7392395" y="3302271"/>
            <a:ext cx="4604657" cy="3700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INVALID CLICKS</a:t>
            </a:r>
          </a:p>
          <a:p>
            <a:pPr marL="0" indent="0" algn="just">
              <a:buFont typeface="Wingdings 3" charset="2"/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Advertisers should not pay for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Non-malicious clicks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Clicks from spiders indexing sites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Human or bot clicks for testing ad campaign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Clicks from outside geo-targeted region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B54A41-AE27-4E55-A381-ADB9B09CDDA4}"/>
              </a:ext>
            </a:extLst>
          </p:cNvPr>
          <p:cNvSpPr txBox="1">
            <a:spLocks/>
          </p:cNvSpPr>
          <p:nvPr/>
        </p:nvSpPr>
        <p:spPr>
          <a:xfrm>
            <a:off x="4630057" y="193926"/>
            <a:ext cx="4604657" cy="3700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PAY PER CLICK</a:t>
            </a:r>
          </a:p>
          <a:p>
            <a:pPr marL="0" indent="0" algn="just">
              <a:buFont typeface="Wingdings 3" charset="2"/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Whenever an ad displayed 	by a search engine is clicked, the advertiser pays a small fee for each click.		</a:t>
            </a:r>
          </a:p>
          <a:p>
            <a:pPr marL="0" indent="0" algn="just"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Most often, the link directs the potential buyer to advertiser’s website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B54A41-AE27-4E55-A381-ADB9B09CD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285" y="1422557"/>
            <a:ext cx="4604657" cy="37008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WHY</a:t>
            </a:r>
          </a:p>
          <a:p>
            <a:pPr algn="just"/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Generate Revenue and profit for themselves</a:t>
            </a:r>
          </a:p>
          <a:p>
            <a:pPr algn="just"/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Hurt a competitor  by depleting their ad budget and improving their own </a:t>
            </a:r>
            <a:r>
              <a:rPr lang="en-US" dirty="0" err="1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adposition</a:t>
            </a:r>
            <a:endParaRPr lang="en-US" dirty="0" smtClean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  <a:p>
            <a:pPr algn="just"/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Weaken companies by driving up their marketing cost or increase cost of acquisition</a:t>
            </a:r>
            <a:endParaRPr lang="en-IN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9B54A41-AE27-4E55-A381-ADB9B09CDDA4}"/>
              </a:ext>
            </a:extLst>
          </p:cNvPr>
          <p:cNvSpPr txBox="1">
            <a:spLocks/>
          </p:cNvSpPr>
          <p:nvPr/>
        </p:nvSpPr>
        <p:spPr>
          <a:xfrm>
            <a:off x="769257" y="544442"/>
            <a:ext cx="4604657" cy="3700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Click fraud is a black-hat technique of falsely inflating the number of clicks on a pay-per-click ad.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Advertisers are trying to sabotage their competitors by driving up their costs and meeting their budget caps early on in the day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Ad publishers are clicking on the ads displayed on their own sites to generate more revenue for themselves.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33410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 Work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5D3999-BDC6-443E-85FF-C8B9DF6B1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060" y="985521"/>
                <a:ext cx="11234057" cy="5290456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6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“Prediction </a:t>
                </a:r>
                <a:r>
                  <a:rPr lang="en-US" sz="2600" i="1" dirty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of click frauds in mobile advertising – IC3 2015”</a:t>
                </a:r>
                <a:endParaRPr lang="en-US" sz="2600" i="1" dirty="0" smtClean="0">
                  <a:solidFill>
                    <a:schemeClr val="tx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Consolas" panose="020B0609020204030204" pitchFamily="49" charset="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feature selection using Recursive Feature Elimination (RFE</a:t>
                </a: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)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classification through Hellinger Distance Decision Tree (HDDT</a:t>
                </a: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)</a:t>
                </a:r>
              </a:p>
              <a:p>
                <a:pPr lvl="2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effectLst>
                          <a:innerShdw blurRad="63500" dist="50800" dir="189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effectLst>
                          <a:innerShdw blurRad="63500" dist="50800" dir="18900000">
                            <a:prstClr val="black">
                              <a:alpha val="50000"/>
                            </a:prstClr>
                          </a:inn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m:rPr>
                            <m:nor/>
                          </m:rPr>
                          <a:rPr lang="en-US" sz="1800" i="1" dirty="0">
                            <a:solidFill>
                              <a:schemeClr val="tx1"/>
                            </a:solidFill>
                            <a:effectLst>
                              <a:innerShdw blurRad="63500" dist="50800" dir="189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onsolas" panose="020B0609020204030204" pitchFamily="49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1800" i="1" dirty="0" smtClean="0">
                  <a:solidFill>
                    <a:schemeClr val="tx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Consolas" panose="020B0609020204030204" pitchFamily="49" charset="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accuracy </a:t>
                </a:r>
                <a:r>
                  <a:rPr lang="en-US" sz="1800" i="1" dirty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achieved by proposed framework is 64.07 %</a:t>
                </a:r>
                <a:endParaRPr lang="en-US" sz="1800" i="1" dirty="0" smtClean="0">
                  <a:solidFill>
                    <a:schemeClr val="tx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Consolas" panose="020B0609020204030204" pitchFamily="49" charset="0"/>
                </a:endParaRP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6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“Exposing click-fraud </a:t>
                </a:r>
                <a:r>
                  <a:rPr lang="en-US" sz="2600" i="1" dirty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using a burst detection </a:t>
                </a:r>
                <a:r>
                  <a:rPr lang="en-US" sz="26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algorithm – IEEE 2011”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Set of webpages selected and random visited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No. of visits calculated between user visits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Splay tree to store webpages/</a:t>
                </a:r>
                <a:r>
                  <a:rPr lang="en-US" sz="1800" i="1" dirty="0" err="1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ip</a:t>
                </a:r>
                <a:endParaRPr lang="en-US" sz="1800" i="1" dirty="0" smtClean="0">
                  <a:solidFill>
                    <a:schemeClr val="tx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Consolas" panose="020B0609020204030204" pitchFamily="49" charset="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lang="en-US" sz="1800" i="1" dirty="0" err="1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Realtime</a:t>
                </a:r>
                <a:r>
                  <a:rPr lang="en-US" sz="1800" i="1" dirty="0" smtClean="0">
                    <a:solidFill>
                      <a:schemeClr val="tx1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Consolas" panose="020B0609020204030204" pitchFamily="49" charset="0"/>
                  </a:rPr>
                  <a:t> usage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5D3999-BDC6-443E-85FF-C8B9DF6B1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060" y="985521"/>
                <a:ext cx="11234057" cy="5290456"/>
              </a:xfrm>
              <a:blipFill>
                <a:blip r:embed="rId2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0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060" y="184947"/>
            <a:ext cx="334105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 Work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D3999-BDC6-443E-85FF-C8B9DF6B1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3" y="1449978"/>
            <a:ext cx="11234057" cy="5290456"/>
          </a:xfrm>
        </p:spPr>
        <p:txBody>
          <a:bodyPr anchor="t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“Real </a:t>
            </a:r>
            <a:r>
              <a:rPr lang="en-US" sz="2600" i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Time Click Fraud Prevention using multi-level Data </a:t>
            </a:r>
            <a:r>
              <a:rPr lang="en-US" sz="2600" i="1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Fusion – WCECS 2010”</a:t>
            </a:r>
          </a:p>
          <a:p>
            <a:pPr lvl="2" algn="just">
              <a:lnSpc>
                <a:spcPct val="150000"/>
              </a:lnSpc>
            </a:pPr>
            <a:r>
              <a:rPr lang="en-US" sz="1800" i="1" dirty="0" err="1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Dempster</a:t>
            </a:r>
            <a:r>
              <a:rPr lang="en-US" sz="1800" i="1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-Shafer evidence theory</a:t>
            </a:r>
          </a:p>
          <a:p>
            <a:pPr lvl="2" algn="just">
              <a:lnSpc>
                <a:spcPct val="150000"/>
              </a:lnSpc>
            </a:pPr>
            <a:r>
              <a:rPr lang="en-US" sz="1800" i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multi level data </a:t>
            </a:r>
            <a:r>
              <a:rPr lang="en-US" sz="1800" i="1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fusion mechanism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“Detecting insurance claims fraud using machine learning </a:t>
            </a:r>
            <a:r>
              <a:rPr lang="en-US" sz="2600" i="1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techniques – ICCPT 2017”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onsolas" panose="020B0609020204030204" pitchFamily="49" charset="0"/>
              </a:rPr>
              <a:t>“Machine learning algorithms for document clustering and fraud detection – ICDSE 2016”</a:t>
            </a:r>
            <a:endParaRPr lang="en-US" sz="2600" i="1" dirty="0" smtClean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  <a:p>
            <a:pPr lvl="2" algn="just">
              <a:lnSpc>
                <a:spcPct val="150000"/>
              </a:lnSpc>
            </a:pPr>
            <a:endParaRPr lang="en-US" sz="1800" i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1061" y="184947"/>
            <a:ext cx="269089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Description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1060" y="2717690"/>
            <a:ext cx="1062722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: </a:t>
            </a:r>
            <a:r>
              <a:rPr lang="en-US" sz="3600" dirty="0" smtClean="0"/>
              <a:t>LARC </a:t>
            </a:r>
            <a:r>
              <a:rPr lang="en-US" sz="3600" dirty="0"/>
              <a:t>SMU-CMU Singapore Management University provided by </a:t>
            </a:r>
            <a:r>
              <a:rPr lang="en-US" sz="3600" dirty="0" err="1"/>
              <a:t>BuzzCity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3467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Open Sans"/>
              </a:rPr>
              <a:t>R. J. </a:t>
            </a:r>
            <a:r>
              <a:rPr lang="en-US" i="1" dirty="0" err="1">
                <a:latin typeface="Open Sans"/>
              </a:rPr>
              <a:t>Oentaryo</a:t>
            </a:r>
            <a:r>
              <a:rPr lang="en-US" i="1" dirty="0">
                <a:latin typeface="Open Sans"/>
              </a:rPr>
              <a:t>, E.-P. Lim, M. </a:t>
            </a:r>
            <a:r>
              <a:rPr lang="en-US" i="1" dirty="0" err="1">
                <a:latin typeface="Open Sans"/>
              </a:rPr>
              <a:t>Finegold</a:t>
            </a:r>
            <a:r>
              <a:rPr lang="en-US" i="1" dirty="0">
                <a:latin typeface="Open Sans"/>
              </a:rPr>
              <a:t>, D. Lo, F.-D. Zhu, C. </a:t>
            </a:r>
            <a:r>
              <a:rPr lang="en-US" i="1" dirty="0" err="1">
                <a:latin typeface="Open Sans"/>
              </a:rPr>
              <a:t>Phua</a:t>
            </a:r>
            <a:r>
              <a:rPr lang="en-US" i="1" dirty="0">
                <a:latin typeface="Open Sans"/>
              </a:rPr>
              <a:t>, E.-Y. </a:t>
            </a:r>
            <a:r>
              <a:rPr lang="en-US" i="1" dirty="0" err="1">
                <a:latin typeface="Open Sans"/>
              </a:rPr>
              <a:t>Cheu</a:t>
            </a:r>
            <a:r>
              <a:rPr lang="en-US" i="1" dirty="0">
                <a:latin typeface="Open Sans"/>
              </a:rPr>
              <a:t>, G.-E. Yap, K. Sim, M. N. Nguyen, K. </a:t>
            </a:r>
            <a:r>
              <a:rPr lang="en-US" i="1" dirty="0" err="1">
                <a:latin typeface="Open Sans"/>
              </a:rPr>
              <a:t>Perera</a:t>
            </a:r>
            <a:r>
              <a:rPr lang="en-US" i="1" dirty="0">
                <a:latin typeface="Open Sans"/>
              </a:rPr>
              <a:t>, B. </a:t>
            </a:r>
            <a:r>
              <a:rPr lang="en-US" i="1" dirty="0" err="1">
                <a:latin typeface="Open Sans"/>
              </a:rPr>
              <a:t>Neupane</a:t>
            </a:r>
            <a:r>
              <a:rPr lang="en-US" i="1" dirty="0">
                <a:latin typeface="Open Sans"/>
              </a:rPr>
              <a:t>, M. Faisal, Z.-Y. Aung, W. L. </a:t>
            </a:r>
            <a:r>
              <a:rPr lang="en-US" i="1" dirty="0" err="1">
                <a:latin typeface="Open Sans"/>
              </a:rPr>
              <a:t>Woon</a:t>
            </a:r>
            <a:r>
              <a:rPr lang="en-US" i="1" dirty="0">
                <a:latin typeface="Open Sans"/>
              </a:rPr>
              <a:t>, W. Chen, D. Patel, and D. </a:t>
            </a:r>
            <a:r>
              <a:rPr lang="en-US" i="1" dirty="0" err="1">
                <a:latin typeface="Open Sans"/>
              </a:rPr>
              <a:t>Berrar</a:t>
            </a:r>
            <a:r>
              <a:rPr lang="en-US" i="1" dirty="0">
                <a:latin typeface="Open Sans"/>
              </a:rPr>
              <a:t>, "Detecting click fraud in online advertising: A data mining approach," Journal of Machine Learning Research, vol. 15, pp. 99-140,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5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7481</TotalTime>
  <Words>622</Words>
  <Application>Microsoft Office PowerPoint</Application>
  <PresentationFormat>Widescreen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SimSun</vt:lpstr>
      <vt:lpstr>Arial</vt:lpstr>
      <vt:lpstr>Cambria Math</vt:lpstr>
      <vt:lpstr>Century Gothic</vt:lpstr>
      <vt:lpstr>Consolas</vt:lpstr>
      <vt:lpstr>MS Mincho</vt:lpstr>
      <vt:lpstr>Open Sans</vt:lpstr>
      <vt:lpstr>Times New Roman</vt:lpstr>
      <vt:lpstr>Wingdings</vt:lpstr>
      <vt:lpstr>Wingdings 3</vt:lpstr>
      <vt:lpstr>Ion</vt:lpstr>
      <vt:lpstr>Fake AD Click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AD Click Detection</dc:title>
  <dc:creator>Gautam Shanbhag</dc:creator>
  <cp:lastModifiedBy>Gautam Shanbhag</cp:lastModifiedBy>
  <cp:revision>34</cp:revision>
  <dcterms:created xsi:type="dcterms:W3CDTF">2019-08-22T19:50:54Z</dcterms:created>
  <dcterms:modified xsi:type="dcterms:W3CDTF">2019-08-28T00:32:52Z</dcterms:modified>
</cp:coreProperties>
</file>